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76" r:id="rId3"/>
  </p:sldMasterIdLst>
  <p:notesMasterIdLst>
    <p:notesMasterId r:id="rId5"/>
  </p:notesMasterIdLst>
  <p:handoutMasterIdLst>
    <p:handoutMasterId r:id="rId6"/>
  </p:handoutMasterIdLst>
  <p:sldIdLst>
    <p:sldId id="371" r:id="rId4"/>
  </p:sldIdLst>
  <p:sldSz cx="9144000" cy="5143500" type="screen16x9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0066"/>
    <a:srgbClr val="320066"/>
    <a:srgbClr val="F68426"/>
    <a:srgbClr val="3795AF"/>
    <a:srgbClr val="FF6600"/>
    <a:srgbClr val="A50021"/>
    <a:srgbClr val="CC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8330" autoAdjust="0"/>
  </p:normalViewPr>
  <p:slideViewPr>
    <p:cSldViewPr>
      <p:cViewPr>
        <p:scale>
          <a:sx n="80" d="100"/>
          <a:sy n="80" d="100"/>
        </p:scale>
        <p:origin x="-1164" y="-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5448"/>
    </p:cViewPr>
  </p:sorterViewPr>
  <p:notesViewPr>
    <p:cSldViewPr>
      <p:cViewPr>
        <p:scale>
          <a:sx n="95" d="100"/>
          <a:sy n="95" d="100"/>
        </p:scale>
        <p:origin x="-2022" y="-7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DD3CA-F644-4244-BD5B-8109C4A988CE}" type="datetime1">
              <a:rPr lang="en-GB" smtClean="0"/>
              <a:t>20/04/2017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B24B6-B2CB-4E32-88CE-9157E4A27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8450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734FF-CC00-450B-A54A-BBEA8AE3DB49}" type="datetime1">
              <a:rPr lang="en-GB" smtClean="0"/>
              <a:t>20/04/2017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77C59-B90B-497C-A25D-CE830304AD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594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277C59-B90B-497C-A25D-CE830304AD6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366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1491630"/>
            <a:ext cx="5472608" cy="1440160"/>
          </a:xfrm>
        </p:spPr>
        <p:txBody>
          <a:bodyPr>
            <a:no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3202682"/>
            <a:ext cx="5472608" cy="737220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180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C9FE9-8E8A-4237-A028-0547BDB48ABA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71464" y="2089548"/>
            <a:ext cx="4300537" cy="112990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5861" y="63245"/>
            <a:ext cx="1152146" cy="86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71150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762924" y="4810275"/>
            <a:ext cx="2133600" cy="273844"/>
          </a:xfrm>
        </p:spPr>
        <p:txBody>
          <a:bodyPr/>
          <a:lstStyle/>
          <a:p>
            <a:fld id="{B230FB2D-6228-4E21-8EA4-AF43349A18F4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8736" y="978614"/>
            <a:ext cx="8655226" cy="644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Workshop title slide only </a:t>
            </a:r>
            <a:endParaRPr lang="en-GB" dirty="0" smtClean="0"/>
          </a:p>
        </p:txBody>
      </p:sp>
      <p:sp>
        <p:nvSpPr>
          <p:cNvPr id="7" name="Rectangle 7"/>
          <p:cNvSpPr>
            <a:spLocks noGrp="1" noChangeArrowheads="1"/>
          </p:cNvSpPr>
          <p:nvPr>
            <p:ph idx="1"/>
          </p:nvPr>
        </p:nvSpPr>
        <p:spPr bwMode="auto">
          <a:xfrm>
            <a:off x="234900" y="1694596"/>
            <a:ext cx="8650653" cy="2863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>
              <a:buClr>
                <a:srgbClr val="E64135"/>
              </a:buClr>
              <a:buFont typeface="Verdana" panose="020B0604030504040204" pitchFamily="34" charset="0"/>
              <a:buChar char="›"/>
              <a:defRPr/>
            </a:lvl1pPr>
            <a:lvl2pPr marL="471488" indent="-201216">
              <a:buClr>
                <a:srgbClr val="E64135"/>
              </a:buClr>
              <a:buFont typeface="Verdana" panose="020B0604030504040204" pitchFamily="34" charset="0"/>
              <a:buChar char="−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7662267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83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558306"/>
            <a:ext cx="7772400" cy="1021556"/>
          </a:xfrm>
        </p:spPr>
        <p:txBody>
          <a:bodyPr anchor="t">
            <a:noAutofit/>
          </a:bodyPr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7560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287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6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5482952" cy="3171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4168" y="1203598"/>
            <a:ext cx="2602632" cy="2736304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45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55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2744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7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C9FE9-8E8A-4237-A028-0547BDB48ABA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71464" y="2089548"/>
            <a:ext cx="4300537" cy="112990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5861" y="63245"/>
            <a:ext cx="1152146" cy="86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94371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762924" y="4810275"/>
            <a:ext cx="2133600" cy="273844"/>
          </a:xfrm>
        </p:spPr>
        <p:txBody>
          <a:bodyPr/>
          <a:lstStyle/>
          <a:p>
            <a:fld id="{B230FB2D-6228-4E21-8EA4-AF43349A18F4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8736" y="978614"/>
            <a:ext cx="8655226" cy="644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Workshop title slide only </a:t>
            </a:r>
            <a:endParaRPr lang="en-GB" dirty="0" smtClean="0"/>
          </a:p>
        </p:txBody>
      </p:sp>
      <p:sp>
        <p:nvSpPr>
          <p:cNvPr id="7" name="Rectangle 7"/>
          <p:cNvSpPr>
            <a:spLocks noGrp="1" noChangeArrowheads="1"/>
          </p:cNvSpPr>
          <p:nvPr>
            <p:ph idx="1"/>
          </p:nvPr>
        </p:nvSpPr>
        <p:spPr bwMode="auto">
          <a:xfrm>
            <a:off x="234900" y="1694596"/>
            <a:ext cx="8650653" cy="2863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>
              <a:buClr>
                <a:srgbClr val="E64135"/>
              </a:buClr>
              <a:buFont typeface="Verdana" panose="020B0604030504040204" pitchFamily="34" charset="0"/>
              <a:buChar char="›"/>
              <a:defRPr/>
            </a:lvl1pPr>
            <a:lvl2pPr marL="471488" indent="-201216">
              <a:buClr>
                <a:srgbClr val="E64135"/>
              </a:buClr>
              <a:buFont typeface="Verdana" panose="020B0604030504040204" pitchFamily="34" charset="0"/>
              <a:buChar char="−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297857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 bright="70000" contrast="-7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171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507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2" r:id="rId5"/>
    <p:sldLayoutId id="2147483667" r:id="rId6"/>
    <p:sldLayoutId id="2147483669" r:id="rId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3300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chemeClr val="bg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09010" y="992359"/>
            <a:ext cx="8655226" cy="517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Workshop title slide only </a:t>
            </a:r>
            <a:endParaRPr lang="en-GB" dirty="0" smtClean="0"/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4900" y="1694596"/>
            <a:ext cx="8650653" cy="2863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754535" y="481027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C5C9FE9-8E8A-4237-A028-0547BDB48ABA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7" name="Picture 4" descr="imag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86" t="19238" r="58356" b="66856"/>
          <a:stretch>
            <a:fillRect/>
          </a:stretch>
        </p:blipFill>
        <p:spPr bwMode="auto">
          <a:xfrm>
            <a:off x="289614" y="4667852"/>
            <a:ext cx="1447525" cy="284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9614" y="115022"/>
            <a:ext cx="2073497" cy="652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714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en-GB" sz="2400" b="1" baseline="0" dirty="0">
          <a:solidFill>
            <a:srgbClr val="E64135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F19705"/>
          </a:solidFill>
          <a:latin typeface="Verdana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F19705"/>
          </a:solidFill>
          <a:latin typeface="Verdana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F19705"/>
          </a:solidFill>
          <a:latin typeface="Verdana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F19705"/>
          </a:solidFill>
          <a:latin typeface="Verdana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333333"/>
          </a:solidFill>
          <a:latin typeface="Verdana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333333"/>
          </a:solidFill>
          <a:latin typeface="Verdana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333333"/>
          </a:solidFill>
          <a:latin typeface="Verdana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333333"/>
          </a:solidFill>
          <a:latin typeface="Verdana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ts val="450"/>
        </a:spcAft>
        <a:buClr>
          <a:srgbClr val="E64135"/>
        </a:buClr>
        <a:buSzPct val="70000"/>
        <a:buFont typeface="Verdana" panose="020B0604030504040204" pitchFamily="34" charset="0"/>
        <a:buChar char="›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1488" indent="-201216" algn="l" rtl="0" eaLnBrk="1" fontAlgn="base" hangingPunct="1">
        <a:spcBef>
          <a:spcPct val="20000"/>
        </a:spcBef>
        <a:spcAft>
          <a:spcPct val="0"/>
        </a:spcAft>
        <a:buClr>
          <a:srgbClr val="E64135"/>
        </a:buClr>
        <a:buSzPct val="60000"/>
        <a:buFont typeface="Verdana" panose="020B0604030504040204" pitchFamily="34" charset="0"/>
        <a:buChar char="−"/>
        <a:defRPr sz="1500">
          <a:solidFill>
            <a:schemeClr val="tx1"/>
          </a:solidFill>
          <a:latin typeface="+mn-lt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60000"/>
        <a:buFont typeface="Wingdings 2" pitchFamily="18" charset="2"/>
        <a:buChar char="¡"/>
        <a:defRPr sz="1500">
          <a:solidFill>
            <a:schemeClr val="tx1"/>
          </a:solidFill>
          <a:latin typeface="+mn-lt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65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65000"/>
        <a:buFont typeface="Wingdings" pitchFamily="2" charset="2"/>
        <a:buChar char="ü"/>
        <a:defRPr>
          <a:solidFill>
            <a:srgbClr val="333333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65000"/>
        <a:buFont typeface="Wingdings" pitchFamily="2" charset="2"/>
        <a:buChar char="ü"/>
        <a:defRPr>
          <a:solidFill>
            <a:srgbClr val="333333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65000"/>
        <a:buFont typeface="Wingdings" pitchFamily="2" charset="2"/>
        <a:buChar char="ü"/>
        <a:defRPr>
          <a:solidFill>
            <a:srgbClr val="333333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65000"/>
        <a:buFont typeface="Wingdings" pitchFamily="2" charset="2"/>
        <a:buChar char="ü"/>
        <a:defRPr>
          <a:solidFill>
            <a:srgbClr val="333333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chemeClr val="bg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09010" y="992359"/>
            <a:ext cx="8655226" cy="517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Workshop title slide only </a:t>
            </a:r>
            <a:endParaRPr lang="en-GB" dirty="0" smtClean="0"/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4900" y="1694596"/>
            <a:ext cx="8650653" cy="2863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754535" y="481027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C5C9FE9-8E8A-4237-A028-0547BDB48ABA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7" name="Picture 4" descr="imag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86" t="19238" r="58356" b="66856"/>
          <a:stretch>
            <a:fillRect/>
          </a:stretch>
        </p:blipFill>
        <p:spPr bwMode="auto">
          <a:xfrm>
            <a:off x="289614" y="4667852"/>
            <a:ext cx="1447525" cy="284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9614" y="115022"/>
            <a:ext cx="2073497" cy="652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342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en-GB" sz="2400" b="1" baseline="0" dirty="0">
          <a:solidFill>
            <a:srgbClr val="E64135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F19705"/>
          </a:solidFill>
          <a:latin typeface="Verdana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F19705"/>
          </a:solidFill>
          <a:latin typeface="Verdana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F19705"/>
          </a:solidFill>
          <a:latin typeface="Verdana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F19705"/>
          </a:solidFill>
          <a:latin typeface="Verdana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333333"/>
          </a:solidFill>
          <a:latin typeface="Verdana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333333"/>
          </a:solidFill>
          <a:latin typeface="Verdana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333333"/>
          </a:solidFill>
          <a:latin typeface="Verdana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333333"/>
          </a:solidFill>
          <a:latin typeface="Verdana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ts val="450"/>
        </a:spcAft>
        <a:buClr>
          <a:srgbClr val="E64135"/>
        </a:buClr>
        <a:buSzPct val="70000"/>
        <a:buFont typeface="Verdana" panose="020B0604030504040204" pitchFamily="34" charset="0"/>
        <a:buChar char="›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1488" indent="-201216" algn="l" rtl="0" eaLnBrk="1" fontAlgn="base" hangingPunct="1">
        <a:spcBef>
          <a:spcPct val="20000"/>
        </a:spcBef>
        <a:spcAft>
          <a:spcPct val="0"/>
        </a:spcAft>
        <a:buClr>
          <a:srgbClr val="E64135"/>
        </a:buClr>
        <a:buSzPct val="60000"/>
        <a:buFont typeface="Verdana" panose="020B0604030504040204" pitchFamily="34" charset="0"/>
        <a:buChar char="−"/>
        <a:defRPr sz="1500">
          <a:solidFill>
            <a:schemeClr val="tx1"/>
          </a:solidFill>
          <a:latin typeface="+mn-lt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60000"/>
        <a:buFont typeface="Wingdings 2" pitchFamily="18" charset="2"/>
        <a:buChar char="¡"/>
        <a:defRPr sz="1500">
          <a:solidFill>
            <a:schemeClr val="tx1"/>
          </a:solidFill>
          <a:latin typeface="+mn-lt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65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65000"/>
        <a:buFont typeface="Wingdings" pitchFamily="2" charset="2"/>
        <a:buChar char="ü"/>
        <a:defRPr>
          <a:solidFill>
            <a:srgbClr val="333333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65000"/>
        <a:buFont typeface="Wingdings" pitchFamily="2" charset="2"/>
        <a:buChar char="ü"/>
        <a:defRPr>
          <a:solidFill>
            <a:srgbClr val="333333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65000"/>
        <a:buFont typeface="Wingdings" pitchFamily="2" charset="2"/>
        <a:buChar char="ü"/>
        <a:defRPr>
          <a:solidFill>
            <a:srgbClr val="333333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65000"/>
        <a:buFont typeface="Wingdings" pitchFamily="2" charset="2"/>
        <a:buChar char="ü"/>
        <a:defRPr>
          <a:solidFill>
            <a:srgbClr val="333333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al 31"/>
          <p:cNvSpPr/>
          <p:nvPr/>
        </p:nvSpPr>
        <p:spPr>
          <a:xfrm rot="18728280">
            <a:off x="7761920" y="1557475"/>
            <a:ext cx="462313" cy="747133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latin typeface="Verdana"/>
                <a:ea typeface="Calibri"/>
                <a:cs typeface="Arial"/>
              </a:rPr>
              <a:t> </a:t>
            </a:r>
          </a:p>
        </p:txBody>
      </p:sp>
      <p:sp>
        <p:nvSpPr>
          <p:cNvPr id="23" name="Oval 22"/>
          <p:cNvSpPr/>
          <p:nvPr/>
        </p:nvSpPr>
        <p:spPr>
          <a:xfrm>
            <a:off x="7430058" y="1942505"/>
            <a:ext cx="1657350" cy="158115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effectLst/>
                <a:latin typeface="Verdana"/>
                <a:ea typeface="Calibri"/>
                <a:cs typeface="Arial"/>
              </a:rPr>
              <a:t>Looked </a:t>
            </a:r>
            <a:endParaRPr lang="en-GB" sz="1100" dirty="0">
              <a:solidFill>
                <a:srgbClr val="FFFFFF"/>
              </a:solidFill>
              <a:latin typeface="Verdana"/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effectLst/>
                <a:latin typeface="Verdana"/>
                <a:ea typeface="Calibri"/>
                <a:cs typeface="Arial"/>
              </a:rPr>
              <a:t>after children</a:t>
            </a:r>
            <a:endParaRPr lang="en-GB" sz="1100" dirty="0">
              <a:effectLst/>
              <a:latin typeface="Verdana"/>
              <a:ea typeface="Calibri"/>
              <a:cs typeface="Arial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7442239" y="699542"/>
            <a:ext cx="1645169" cy="1477329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Verdana"/>
                <a:ea typeface="Calibri"/>
                <a:cs typeface="Arial"/>
              </a:rPr>
              <a:t>Troubled families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Verdana"/>
                <a:ea typeface="Calibri"/>
                <a:cs typeface="Arial"/>
              </a:rPr>
              <a:t> </a:t>
            </a:r>
          </a:p>
        </p:txBody>
      </p:sp>
      <p:sp>
        <p:nvSpPr>
          <p:cNvPr id="33" name="Oval 32"/>
          <p:cNvSpPr/>
          <p:nvPr/>
        </p:nvSpPr>
        <p:spPr>
          <a:xfrm rot="16362680">
            <a:off x="7955321" y="1670768"/>
            <a:ext cx="462313" cy="82922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latin typeface="Verdana"/>
                <a:ea typeface="Calibri"/>
                <a:cs typeface="Arial"/>
              </a:rPr>
              <a:t> 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984" y="261989"/>
            <a:ext cx="8229600" cy="507703"/>
          </a:xfrm>
        </p:spPr>
        <p:txBody>
          <a:bodyPr>
            <a:noAutofit/>
          </a:bodyPr>
          <a:lstStyle/>
          <a:p>
            <a:pPr algn="l"/>
            <a:r>
              <a:rPr lang="en-GB" sz="1600" dirty="0" smtClean="0"/>
              <a:t>Possible structure of different children’s services provided by LA. Please indicate which best depicts your children’s service. </a:t>
            </a:r>
            <a:r>
              <a:rPr lang="en-GB" sz="1600" i="1" u="sng" dirty="0" smtClean="0"/>
              <a:t>Create your own if </a:t>
            </a:r>
            <a:r>
              <a:rPr lang="en-GB" sz="1600" dirty="0" smtClean="0"/>
              <a:t>none of these are appropriate.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1</a:t>
            </a:fld>
            <a:endParaRPr lang="en-GB"/>
          </a:p>
        </p:txBody>
      </p:sp>
      <p:grpSp>
        <p:nvGrpSpPr>
          <p:cNvPr id="12" name="Group 11"/>
          <p:cNvGrpSpPr/>
          <p:nvPr/>
        </p:nvGrpSpPr>
        <p:grpSpPr>
          <a:xfrm>
            <a:off x="3693504" y="2451916"/>
            <a:ext cx="2609850" cy="2438400"/>
            <a:chOff x="276225" y="0"/>
            <a:chExt cx="2609850" cy="2438400"/>
          </a:xfrm>
        </p:grpSpPr>
        <p:sp>
          <p:nvSpPr>
            <p:cNvPr id="13" name="Oval 12"/>
            <p:cNvSpPr/>
            <p:nvPr/>
          </p:nvSpPr>
          <p:spPr>
            <a:xfrm>
              <a:off x="276225" y="0"/>
              <a:ext cx="2609850" cy="2438400"/>
            </a:xfrm>
            <a:prstGeom prst="ellipse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Verdana"/>
                  <a:ea typeface="Calibri"/>
                  <a:cs typeface="Arial"/>
                </a:rPr>
                <a:t>Troubled families</a:t>
              </a: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Verdana"/>
                  <a:ea typeface="Calibri"/>
                  <a:cs typeface="Arial"/>
                </a:rPr>
                <a:t> </a:t>
              </a: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Verdana"/>
                  <a:ea typeface="Calibri"/>
                  <a:cs typeface="Arial"/>
                </a:rPr>
                <a:t> </a:t>
              </a: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Verdana"/>
                  <a:ea typeface="Calibri"/>
                  <a:cs typeface="Arial"/>
                </a:rPr>
                <a:t> </a:t>
              </a: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Verdana"/>
                  <a:ea typeface="Calibri"/>
                  <a:cs typeface="Arial"/>
                </a:rPr>
                <a:t> 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361950" y="819150"/>
              <a:ext cx="1409700" cy="1390650"/>
            </a:xfrm>
            <a:prstGeom prst="ellipse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>
                  <a:effectLst/>
                  <a:latin typeface="Verdana"/>
                  <a:ea typeface="Calibri"/>
                  <a:cs typeface="Arial"/>
                </a:rPr>
                <a:t>Child in Need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1381125" y="819150"/>
              <a:ext cx="1409700" cy="1390650"/>
            </a:xfrm>
            <a:prstGeom prst="ellipse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Verdana"/>
                  <a:ea typeface="Calibri"/>
                  <a:cs typeface="Arial"/>
                </a:rPr>
                <a:t>Looked after children</a:t>
              </a: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1381125" y="1066800"/>
              <a:ext cx="390525" cy="895350"/>
              <a:chOff x="0" y="0"/>
              <a:chExt cx="390525" cy="895350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0" y="0"/>
                <a:ext cx="390525" cy="895350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>
                    <a:effectLst/>
                    <a:latin typeface="Verdana"/>
                    <a:ea typeface="Calibri"/>
                    <a:cs typeface="Arial"/>
                  </a:rPr>
                  <a:t> </a:t>
                </a:r>
              </a:p>
            </p:txBody>
          </p:sp>
          <p:sp>
            <p:nvSpPr>
              <p:cNvPr id="19" name="Text Box 13"/>
              <p:cNvSpPr txBox="1"/>
              <p:nvPr/>
            </p:nvSpPr>
            <p:spPr>
              <a:xfrm>
                <a:off x="28575" y="219075"/>
                <a:ext cx="342900" cy="40957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vert270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>
                    <a:effectLst/>
                    <a:latin typeface="Verdana"/>
                    <a:ea typeface="Calibri"/>
                    <a:cs typeface="Arial"/>
                  </a:rPr>
                  <a:t>EoC</a:t>
                </a:r>
              </a:p>
            </p:txBody>
          </p:sp>
        </p:grpSp>
        <p:sp>
          <p:nvSpPr>
            <p:cNvPr id="17" name="Text Box 25"/>
            <p:cNvSpPr txBox="1"/>
            <p:nvPr/>
          </p:nvSpPr>
          <p:spPr>
            <a:xfrm>
              <a:off x="276225" y="161925"/>
              <a:ext cx="276225" cy="2286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latin typeface="Verdana"/>
                  <a:ea typeface="Calibri"/>
                  <a:cs typeface="Arial"/>
                </a:rPr>
                <a:t>3</a:t>
              </a:r>
              <a:endParaRPr lang="en-GB" sz="1100" dirty="0">
                <a:effectLst/>
                <a:latin typeface="Verdana"/>
                <a:ea typeface="Calibri"/>
                <a:cs typeface="Arial"/>
              </a:endParaRPr>
            </a:p>
          </p:txBody>
        </p:sp>
      </p:grpSp>
      <p:sp>
        <p:nvSpPr>
          <p:cNvPr id="22" name="Oval 21"/>
          <p:cNvSpPr/>
          <p:nvPr/>
        </p:nvSpPr>
        <p:spPr>
          <a:xfrm>
            <a:off x="6085867" y="1295809"/>
            <a:ext cx="1924050" cy="1762125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Verdana"/>
                <a:ea typeface="Calibri"/>
                <a:cs typeface="Arial"/>
              </a:rPr>
              <a:t>Child in Need </a:t>
            </a:r>
          </a:p>
        </p:txBody>
      </p:sp>
      <p:sp>
        <p:nvSpPr>
          <p:cNvPr id="24" name="Oval 23"/>
          <p:cNvSpPr/>
          <p:nvPr/>
        </p:nvSpPr>
        <p:spPr>
          <a:xfrm rot="1415300">
            <a:off x="7428892" y="2086384"/>
            <a:ext cx="484505" cy="83439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latin typeface="Verdana"/>
                <a:ea typeface="Calibri"/>
                <a:cs typeface="Arial"/>
              </a:rPr>
              <a:t> 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7628917" y="1753009"/>
            <a:ext cx="390525" cy="895350"/>
            <a:chOff x="0" y="0"/>
            <a:chExt cx="390525" cy="895350"/>
          </a:xfrm>
          <a:solidFill>
            <a:schemeClr val="accent6">
              <a:lumMod val="75000"/>
            </a:schemeClr>
          </a:solidFill>
          <a:effectLst/>
        </p:grpSpPr>
        <p:sp>
          <p:nvSpPr>
            <p:cNvPr id="28" name="Oval 27"/>
            <p:cNvSpPr/>
            <p:nvPr/>
          </p:nvSpPr>
          <p:spPr>
            <a:xfrm>
              <a:off x="0" y="0"/>
              <a:ext cx="390525" cy="89535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>
                  <a:effectLst/>
                  <a:latin typeface="Verdana"/>
                  <a:ea typeface="Calibri"/>
                  <a:cs typeface="Arial"/>
                </a:rPr>
                <a:t> </a:t>
              </a:r>
            </a:p>
          </p:txBody>
        </p:sp>
        <p:sp>
          <p:nvSpPr>
            <p:cNvPr id="29" name="Text Box 19"/>
            <p:cNvSpPr txBox="1"/>
            <p:nvPr/>
          </p:nvSpPr>
          <p:spPr>
            <a:xfrm>
              <a:off x="28575" y="219075"/>
              <a:ext cx="342900" cy="409575"/>
            </a:xfrm>
            <a:prstGeom prst="rect">
              <a:avLst/>
            </a:prstGeom>
            <a:grp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vert270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 err="1">
                  <a:effectLst/>
                  <a:latin typeface="Verdana"/>
                  <a:ea typeface="Calibri"/>
                  <a:cs typeface="Arial"/>
                </a:rPr>
                <a:t>EoC</a:t>
              </a:r>
              <a:endParaRPr lang="en-GB" sz="1100" dirty="0">
                <a:effectLst/>
                <a:latin typeface="Verdana"/>
                <a:ea typeface="Calibri"/>
                <a:cs typeface="Arial"/>
              </a:endParaRPr>
            </a:p>
          </p:txBody>
        </p:sp>
      </p:grpSp>
      <p:sp>
        <p:nvSpPr>
          <p:cNvPr id="27" name="Text Box 26"/>
          <p:cNvSpPr txBox="1"/>
          <p:nvPr/>
        </p:nvSpPr>
        <p:spPr>
          <a:xfrm>
            <a:off x="5609617" y="1295809"/>
            <a:ext cx="276225" cy="2286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effectLst/>
                <a:latin typeface="Verdana"/>
                <a:ea typeface="Calibri"/>
                <a:cs typeface="Arial"/>
              </a:rPr>
              <a:t>2</a:t>
            </a:r>
            <a:endParaRPr lang="en-GB" sz="1100" dirty="0">
              <a:effectLst/>
              <a:latin typeface="Verdana"/>
              <a:ea typeface="Calibri"/>
              <a:cs typeface="Arial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251520" y="894395"/>
            <a:ext cx="3394900" cy="3519671"/>
            <a:chOff x="251520" y="894395"/>
            <a:chExt cx="3394900" cy="3519671"/>
          </a:xfrm>
        </p:grpSpPr>
        <p:grpSp>
          <p:nvGrpSpPr>
            <p:cNvPr id="5" name="Group 4"/>
            <p:cNvGrpSpPr/>
            <p:nvPr/>
          </p:nvGrpSpPr>
          <p:grpSpPr>
            <a:xfrm>
              <a:off x="251520" y="894395"/>
              <a:ext cx="3394900" cy="1884040"/>
              <a:chOff x="0" y="0"/>
              <a:chExt cx="2705100" cy="1438275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276225" y="47625"/>
                <a:ext cx="1409700" cy="1390650"/>
              </a:xfrm>
              <a:prstGeom prst="ellipse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600" dirty="0">
                    <a:effectLst/>
                    <a:latin typeface="Verdana"/>
                    <a:ea typeface="Calibri"/>
                    <a:cs typeface="Arial"/>
                  </a:rPr>
                  <a:t>Child in Need</a:t>
                </a:r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1295400" y="47625"/>
                <a:ext cx="1409700" cy="1390650"/>
              </a:xfrm>
              <a:prstGeom prst="ellipse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400" dirty="0">
                    <a:effectLst/>
                    <a:latin typeface="Verdana"/>
                    <a:ea typeface="Calibri"/>
                    <a:cs typeface="Arial"/>
                  </a:rPr>
                  <a:t>Looked after children</a:t>
                </a:r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1295400" y="295275"/>
                <a:ext cx="390525" cy="895350"/>
                <a:chOff x="0" y="0"/>
                <a:chExt cx="390525" cy="895350"/>
              </a:xfrm>
            </p:grpSpPr>
            <p:sp>
              <p:nvSpPr>
                <p:cNvPr id="10" name="Oval 9"/>
                <p:cNvSpPr/>
                <p:nvPr/>
              </p:nvSpPr>
              <p:spPr>
                <a:xfrm>
                  <a:off x="0" y="0"/>
                  <a:ext cx="390525" cy="895350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ot="0" spcFirstLastPara="0" vert="vert270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GB" sz="1100">
                      <a:effectLst/>
                      <a:latin typeface="Verdana"/>
                      <a:ea typeface="Calibri"/>
                      <a:cs typeface="Arial"/>
                    </a:rPr>
                    <a:t> </a:t>
                  </a:r>
                </a:p>
              </p:txBody>
            </p:sp>
            <p:sp>
              <p:nvSpPr>
                <p:cNvPr id="11" name="Text Box 7"/>
                <p:cNvSpPr txBox="1"/>
                <p:nvPr/>
              </p:nvSpPr>
              <p:spPr>
                <a:xfrm>
                  <a:off x="28575" y="219075"/>
                  <a:ext cx="342900" cy="40957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GB" sz="1600" dirty="0" err="1">
                      <a:effectLst/>
                      <a:latin typeface="Verdana"/>
                      <a:ea typeface="Calibri"/>
                      <a:cs typeface="Arial"/>
                    </a:rPr>
                    <a:t>EoC</a:t>
                  </a:r>
                  <a:endParaRPr lang="en-GB" sz="1100" dirty="0">
                    <a:effectLst/>
                    <a:latin typeface="Verdana"/>
                    <a:ea typeface="Calibri"/>
                    <a:cs typeface="Arial"/>
                  </a:endParaRPr>
                </a:p>
              </p:txBody>
            </p:sp>
          </p:grpSp>
          <p:sp>
            <p:nvSpPr>
              <p:cNvPr id="9" name="Text Box 24"/>
              <p:cNvSpPr txBox="1"/>
              <p:nvPr/>
            </p:nvSpPr>
            <p:spPr>
              <a:xfrm>
                <a:off x="0" y="0"/>
                <a:ext cx="276225" cy="228600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>
                    <a:effectLst/>
                    <a:latin typeface="Verdana"/>
                    <a:ea typeface="Calibri"/>
                    <a:cs typeface="Arial"/>
                  </a:rPr>
                  <a:t>1</a:t>
                </a:r>
              </a:p>
            </p:txBody>
          </p:sp>
        </p:grpSp>
        <p:sp>
          <p:nvSpPr>
            <p:cNvPr id="30" name="Oval 29"/>
            <p:cNvSpPr/>
            <p:nvPr/>
          </p:nvSpPr>
          <p:spPr>
            <a:xfrm>
              <a:off x="1331641" y="2733080"/>
              <a:ext cx="1656184" cy="1680986"/>
            </a:xfrm>
            <a:prstGeom prst="ellipse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latin typeface="Verdana"/>
                  <a:ea typeface="Calibri"/>
                  <a:cs typeface="Arial"/>
                </a:rPr>
                <a:t>Troubled </a:t>
              </a:r>
              <a:r>
                <a:rPr lang="en-GB" sz="1100" dirty="0" smtClean="0">
                  <a:latin typeface="Verdana"/>
                  <a:ea typeface="Calibri"/>
                  <a:cs typeface="Arial"/>
                </a:rPr>
                <a:t>families</a:t>
              </a:r>
              <a:endParaRPr lang="en-GB" sz="1100" dirty="0">
                <a:latin typeface="Verdana"/>
                <a:ea typeface="Calibri"/>
                <a:cs typeface="Arial"/>
              </a:endParaRPr>
            </a:p>
          </p:txBody>
        </p:sp>
      </p:grpSp>
      <p:sp>
        <p:nvSpPr>
          <p:cNvPr id="26" name="Oval 25"/>
          <p:cNvSpPr/>
          <p:nvPr/>
        </p:nvSpPr>
        <p:spPr>
          <a:xfrm rot="18728280">
            <a:off x="7574739" y="1312421"/>
            <a:ext cx="403292" cy="8974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Verdana"/>
                <a:ea typeface="Calibri"/>
                <a:cs typeface="Arial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8569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RiP Powerpoint">
  <a:themeElements>
    <a:clrScheme name="RiP Palette">
      <a:dk1>
        <a:srgbClr val="000000"/>
      </a:dk1>
      <a:lt1>
        <a:srgbClr val="FFFFFF"/>
      </a:lt1>
      <a:dk2>
        <a:srgbClr val="000000"/>
      </a:dk2>
      <a:lt2>
        <a:srgbClr val="E64135"/>
      </a:lt2>
      <a:accent1>
        <a:srgbClr val="E64135"/>
      </a:accent1>
      <a:accent2>
        <a:srgbClr val="7B0035"/>
      </a:accent2>
      <a:accent3>
        <a:srgbClr val="AD0051"/>
      </a:accent3>
      <a:accent4>
        <a:srgbClr val="E95E27"/>
      </a:accent4>
      <a:accent5>
        <a:srgbClr val="F8AE00"/>
      </a:accent5>
      <a:accent6>
        <a:srgbClr val="737373"/>
      </a:accent6>
      <a:hlink>
        <a:srgbClr val="FF0000"/>
      </a:hlink>
      <a:folHlink>
        <a:srgbClr val="FF0000"/>
      </a:folHlink>
    </a:clrScheme>
    <a:fontScheme name="rip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rip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RiP Powerpoint">
  <a:themeElements>
    <a:clrScheme name="RiP Palette">
      <a:dk1>
        <a:srgbClr val="000000"/>
      </a:dk1>
      <a:lt1>
        <a:srgbClr val="FFFFFF"/>
      </a:lt1>
      <a:dk2>
        <a:srgbClr val="000000"/>
      </a:dk2>
      <a:lt2>
        <a:srgbClr val="E64135"/>
      </a:lt2>
      <a:accent1>
        <a:srgbClr val="E64135"/>
      </a:accent1>
      <a:accent2>
        <a:srgbClr val="7B0035"/>
      </a:accent2>
      <a:accent3>
        <a:srgbClr val="AD0051"/>
      </a:accent3>
      <a:accent4>
        <a:srgbClr val="E95E27"/>
      </a:accent4>
      <a:accent5>
        <a:srgbClr val="F8AE00"/>
      </a:accent5>
      <a:accent6>
        <a:srgbClr val="737373"/>
      </a:accent6>
      <a:hlink>
        <a:srgbClr val="FF0000"/>
      </a:hlink>
      <a:folHlink>
        <a:srgbClr val="FF0000"/>
      </a:folHlink>
    </a:clrScheme>
    <a:fontScheme name="rip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rip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8003</TotalTime>
  <Words>61</Words>
  <Application>Microsoft Office PowerPoint</Application>
  <PresentationFormat>On-screen Show (16:9)</PresentationFormat>
  <Paragraphs>31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Default Theme</vt:lpstr>
      <vt:lpstr>1_RiP Powerpoint</vt:lpstr>
      <vt:lpstr>2_RiP Powerpoint</vt:lpstr>
      <vt:lpstr>Possible structure of different children’s services provided by LA. Please indicate which best depicts your children’s service. Create your own if none of these are appropriate.</vt:lpstr>
    </vt:vector>
  </TitlesOfParts>
  <Company>Loughborough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Walters</dc:creator>
  <cp:lastModifiedBy>H Trivedi</cp:lastModifiedBy>
  <cp:revision>183</cp:revision>
  <cp:lastPrinted>2015-11-23T11:51:02Z</cp:lastPrinted>
  <dcterms:created xsi:type="dcterms:W3CDTF">2015-08-21T07:21:37Z</dcterms:created>
  <dcterms:modified xsi:type="dcterms:W3CDTF">2017-04-20T12:37:23Z</dcterms:modified>
</cp:coreProperties>
</file>